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9"/>
  </p:notesMasterIdLst>
  <p:sldIdLst>
    <p:sldId id="305" r:id="rId2"/>
    <p:sldId id="257" r:id="rId3"/>
    <p:sldId id="258" r:id="rId4"/>
    <p:sldId id="259" r:id="rId5"/>
    <p:sldId id="260" r:id="rId6"/>
    <p:sldId id="261" r:id="rId7"/>
    <p:sldId id="262" r:id="rId8"/>
    <p:sldId id="307" r:id="rId9"/>
    <p:sldId id="264" r:id="rId10"/>
    <p:sldId id="265" r:id="rId11"/>
    <p:sldId id="308" r:id="rId12"/>
    <p:sldId id="267" r:id="rId13"/>
    <p:sldId id="276" r:id="rId14"/>
    <p:sldId id="272" r:id="rId15"/>
    <p:sldId id="269" r:id="rId16"/>
    <p:sldId id="270" r:id="rId17"/>
    <p:sldId id="277" r:id="rId18"/>
    <p:sldId id="280" r:id="rId19"/>
    <p:sldId id="271" r:id="rId20"/>
    <p:sldId id="273" r:id="rId21"/>
    <p:sldId id="274" r:id="rId22"/>
    <p:sldId id="275" r:id="rId23"/>
    <p:sldId id="281" r:id="rId24"/>
    <p:sldId id="282" r:id="rId25"/>
    <p:sldId id="278" r:id="rId26"/>
    <p:sldId id="279" r:id="rId27"/>
    <p:sldId id="306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5890"/>
  </p:normalViewPr>
  <p:slideViewPr>
    <p:cSldViewPr snapToGrid="0" snapToObjects="1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4F2C6-533F-48CE-90A0-A632323FD01D}" type="datetimeFigureOut">
              <a:rPr lang="en-MY" smtClean="0"/>
              <a:t>31/12/2021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81E03-2DB1-44DE-A05F-4718F798520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8656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Page 20 CPG DiC2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A81E03-2DB1-44DE-A05F-4718F798520D}" type="slidenum">
              <a:rPr lang="en-MY" smtClean="0"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72696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95EE-7D10-43F8-B4AE-DE34688EB4E6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13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3566-C13D-4238-9925-91F7CA09DF2F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263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D3D7-4C38-461C-BB82-B0148AC539C8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0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1066-11B4-431B-B597-7F4D03F62F4D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990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AA415F0-9EBE-46BB-80F6-87084AA389E8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02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9331A-5CA7-4E94-965E-586C7CAFAE29}" type="datetime1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26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792A-5FAF-44B0-8223-FCCEF17197C0}" type="datetime1">
              <a:rPr lang="en-US" smtClean="0"/>
              <a:t>12/31/2021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09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7E75-7F72-46BC-8B11-93A63A5106FF}" type="datetime1">
              <a:rPr lang="en-US" smtClean="0"/>
              <a:t>12/31/2021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6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FCCC2-F77D-4023-B7BC-B5A3AFFDB4F4}" type="datetime1">
              <a:rPr lang="en-US" smtClean="0"/>
              <a:t>12/31/2021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020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60EA-2A10-42A4-9154-3765A19795A2}" type="datetime1">
              <a:rPr lang="en-US" smtClean="0"/>
              <a:t>12/31/2021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40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CFF5202-E033-4DE0-93C6-46635E8B943D}" type="datetime1">
              <a:rPr lang="en-US" smtClean="0"/>
              <a:t>12/31/2021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976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4C1D326-FBC9-425E-B4C6-08BB7D907872}" type="datetime1">
              <a:rPr lang="en-US" smtClean="0"/>
              <a:t>12/31/2021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9427C37-D947-9249-971F-6FBB7D892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47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E226E-AC62-AE42-A533-DEB5C66B7E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7377545" cy="2857111"/>
          </a:xfrm>
        </p:spPr>
        <p:txBody>
          <a:bodyPr/>
          <a:lstStyle/>
          <a:p>
            <a:r>
              <a:rPr lang="en-US" sz="5800" dirty="0"/>
              <a:t>CASE DISCUSSION 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721AC4-9680-B143-B338-3253FA343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4389119"/>
            <a:ext cx="8636000" cy="151171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TRAINING OF CORE TRAINERS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CPG MANAGEMENT OF DENGUE IN CHILDREN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(SECOND EDITION)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95FDA-F941-4D25-84A3-25872E74C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5D08DE-B2EB-49DD-BF1B-9C8BC03A4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477" y="669637"/>
            <a:ext cx="3542108" cy="5458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3025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8611B-5CA3-8148-8F30-53E7EF582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306" y="2624327"/>
            <a:ext cx="11183388" cy="2288635"/>
          </a:xfrm>
        </p:spPr>
        <p:txBody>
          <a:bodyPr>
            <a:normAutofit/>
          </a:bodyPr>
          <a:lstStyle/>
          <a:p>
            <a:pPr algn="ctr"/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Occult bleeding causing persistent shock </a:t>
            </a:r>
            <a:b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(decompensated)</a:t>
            </a:r>
            <a:endParaRPr lang="en-US" sz="42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055DCF-948D-4A4F-B41C-24C9BCE7A6CB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EB1385-5362-4BC3-B838-B59E0046B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8238B-921A-4AFC-B979-28BEE37D5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70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130CFC19-D61E-4037-9A6A-0FA61EB9CD31}"/>
              </a:ext>
            </a:extLst>
          </p:cNvPr>
          <p:cNvSpPr txBox="1">
            <a:spLocks/>
          </p:cNvSpPr>
          <p:nvPr/>
        </p:nvSpPr>
        <p:spPr>
          <a:xfrm>
            <a:off x="1446416" y="484632"/>
            <a:ext cx="3523922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3 -</a:t>
            </a:r>
            <a:r>
              <a:rPr lang="en-US" baseline="-25000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473453-D3AB-432F-B83B-6DE752FCE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5A7521-AFE2-48A9-9DF9-D7A8F6372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11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AA958FC-5A08-48E6-9B5A-C1B475D000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2405" y="442233"/>
            <a:ext cx="6543708" cy="58063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8BFA5B1-45CC-4A22-9F22-F5C354629E19}"/>
              </a:ext>
            </a:extLst>
          </p:cNvPr>
          <p:cNvSpPr/>
          <p:nvPr/>
        </p:nvSpPr>
        <p:spPr>
          <a:xfrm>
            <a:off x="7888637" y="3171401"/>
            <a:ext cx="3877476" cy="1437469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40724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BD1D7-9C84-0A42-AD08-CB67D3715E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/>
          <a:lstStyle/>
          <a:p>
            <a:pPr algn="ctr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Q4: 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What will be your next management?</a:t>
            </a:r>
            <a:endParaRPr lang="en-US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8ADE06-C4E7-4007-B23B-082D5FA6F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DCF9AF-2663-4DF8-A206-087345EB4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716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6CB1F-1B88-4DB9-BF55-298C2DF06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Transfuse fresh packed red cells/fresh whole blood 10 - 20 ml/kg over 1 hour or faster if profuse bleeding</a:t>
            </a: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E8272DD-99E5-478E-90A1-BA3EDEE78CE1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EE6EE9-AB97-48E2-835C-FBD9650A8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58F3C-A880-41CC-8324-AD019DC36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56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EFFA240A-D174-4A62-89D9-5A669F145727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3621531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4 -</a:t>
            </a:r>
            <a:r>
              <a:rPr lang="en-US" baseline="-25000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1E4FCC-068B-46C7-85EB-325DBC211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759575-F217-4D9A-9739-8CCB6FD02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14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8FF9541-A66A-49E0-934F-5A4BBF697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2405" y="442233"/>
            <a:ext cx="6543708" cy="58063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A3DB594-45E6-4114-9CEE-C4B8F652A28C}"/>
              </a:ext>
            </a:extLst>
          </p:cNvPr>
          <p:cNvSpPr/>
          <p:nvPr/>
        </p:nvSpPr>
        <p:spPr>
          <a:xfrm>
            <a:off x="9670941" y="4014061"/>
            <a:ext cx="2095171" cy="1580827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03706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3FA3D-432E-BF4E-843C-55AF71173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Child is transfused fresh packed red cells of 20 ml/kg over 1 hour.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Reassessment: Child appears more alert, heart rate comes down to 110/min &amp; blood pressure increases to 95/50 mmHg. Pulse volume improves &amp; peripheries become warm.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93606F09-C359-466D-8209-BF85D39A7168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Progress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179152-6904-47DB-9439-FECBB75D7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F46570A-5452-4557-B4C3-B2FBB591F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1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94A82-B15F-5B44-8993-58862B7A03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/>
          <a:lstStyle/>
          <a:p>
            <a:pPr algn="ctr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Q5: 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What will be your further management plan &amp; where would you transfer the patient?</a:t>
            </a:r>
            <a:endParaRPr lang="en-US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68BCF3-B943-4790-85E0-8550B048B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AE36B3-710A-4E6D-8FD5-07A052E61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2199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60FF2-CFCE-4605-ABCC-7A0F8AF64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Stabilise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patient</a:t>
            </a:r>
          </a:p>
          <a:p>
            <a:pPr marL="712788" lvl="1" indent="-355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Reduce IV NS to 10 ml/kg/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for 1 hour</a:t>
            </a:r>
          </a:p>
          <a:p>
            <a:pPr marL="712788" lvl="1" indent="-355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Continue high flow mask oxygen</a:t>
            </a:r>
          </a:p>
          <a:p>
            <a:pPr marL="712788" lvl="1" indent="-355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Secure 2 large bore IV lines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Prepare for PICU admission (in hospital or transfer out to hospital with PICU care)</a:t>
            </a: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C60F0-B5A2-45AA-BCE1-D1648DE6613B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EC8445-5A7C-4248-8C40-68573B687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9180C-86F0-4AA2-AFB9-85EA78EC3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6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0248016-778D-4BF1-A03E-73CB222029A4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4334453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5 -</a:t>
            </a:r>
            <a:r>
              <a:rPr lang="en-US" baseline="-25000" dirty="0"/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8F8FFD-40EF-4640-B938-1DD6FAE6B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E521A-0044-4D80-B5F1-DD2C31153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41269B-E519-41ED-97AA-D98964FF7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7609" y="377904"/>
            <a:ext cx="5794296" cy="579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57B9E43-8FFD-4DC5-A476-F836CAB02512}"/>
              </a:ext>
            </a:extLst>
          </p:cNvPr>
          <p:cNvSpPr/>
          <p:nvPr/>
        </p:nvSpPr>
        <p:spPr>
          <a:xfrm>
            <a:off x="5780869" y="3239146"/>
            <a:ext cx="2960175" cy="3033637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F1D760-E5AE-458F-B206-3DC4FDFA1D8C}"/>
              </a:ext>
            </a:extLst>
          </p:cNvPr>
          <p:cNvSpPr/>
          <p:nvPr/>
        </p:nvSpPr>
        <p:spPr>
          <a:xfrm>
            <a:off x="8741044" y="5253925"/>
            <a:ext cx="2727703" cy="1018859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85197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>
            <a:extLst>
              <a:ext uri="{FF2B5EF4-FFF2-40B4-BE49-F238E27FC236}">
                <a16:creationId xmlns:a16="http://schemas.microsoft.com/office/drawing/2014/main" id="{508BA8EF-920D-4CD4-AA9E-DC00C32D1D23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5 -</a:t>
            </a:r>
            <a:r>
              <a:rPr lang="en-US" baseline="-25000" dirty="0"/>
              <a:t>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444593-55CB-4B4B-B53F-F9F165248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DA416A-0F03-4602-9774-36DB5F069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19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4EF301-A873-4AEA-8C6A-CC40188939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550" y="2085433"/>
            <a:ext cx="10528578" cy="45524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4611992-1D99-4A9F-9AC8-85FD55470A9D}"/>
              </a:ext>
            </a:extLst>
          </p:cNvPr>
          <p:cNvSpPr/>
          <p:nvPr/>
        </p:nvSpPr>
        <p:spPr>
          <a:xfrm>
            <a:off x="782551" y="3719593"/>
            <a:ext cx="7276568" cy="511444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717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4336D-1B6F-F74A-A4EA-699A67B86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5" y="2121408"/>
            <a:ext cx="11183389" cy="4050792"/>
          </a:xfrm>
        </p:spPr>
        <p:txBody>
          <a:bodyPr>
            <a:normAutofit lnSpcReduction="10000"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 8-year-old boy presents with history of fever for 5 days, vomiting &amp; abdominal pain for 2 days. He is noted to be lethargic with poor oral intake for 1 day. 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Parents bring him to the emergency department. FBC &amp; Dengue combo test are done. Dengue combo test result is positive.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During the assessment, he is drowsy but responds to voice. He is tachypneic with respiratory rate of 35/min. The SpO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95% on air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lungs are clear.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Heart rate is 140/min &amp; blood pressure 76/55 mmHg. His hands are cold with feeble peripheral pulses &amp; capillary return is 4 - 5 secs.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7D333-8098-4036-A594-6B8BA1134951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Scenario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6547D3-F8DC-40E7-B211-D7664877D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075B4CF-B06B-4F6A-8732-93C2E54E7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803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33253-27D3-4D2F-896F-632FA736D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Patient is noted to have reduced urine output.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There is also marked derangement of Renal Profile showing features of Acute Kidney Injury (AKI)</a:t>
            </a:r>
          </a:p>
          <a:p>
            <a:pPr marL="712788" lvl="1" indent="-3556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Urea: 20 mmol/L</a:t>
            </a:r>
          </a:p>
          <a:p>
            <a:pPr marL="712788" lvl="1" indent="-3556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Potassium: 7 mmol/L</a:t>
            </a:r>
          </a:p>
          <a:p>
            <a:pPr marL="712788" lvl="1" indent="-3556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Sodium: 140 mmol/L</a:t>
            </a:r>
          </a:p>
          <a:p>
            <a:pPr marL="712788" lvl="1" indent="-3556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Creatinine: 200 µmol/L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5FB564-8C42-46CD-9FF4-29C37A22EC40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Progress in PICU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B8AC69-4108-4A7E-A95D-6AA23F534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6B3C8-5ACE-4A85-AF53-4FD0AC137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9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4BDBA-835C-4C01-B53B-B6FB1A6684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Q6: 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What is the current diagnosis?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2AE17E-111B-4A1C-B8C7-B8B99952E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0F07A-8198-4399-B7BD-5E8EE117A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63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6EFB0-0C28-40F9-A906-77211AD2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306" y="3227382"/>
            <a:ext cx="11183388" cy="16093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/>
              <a:t>Acute Kidney Injury Secondary </a:t>
            </a:r>
            <a:br>
              <a:rPr lang="en-US" sz="4400" dirty="0"/>
            </a:br>
            <a:r>
              <a:rPr lang="en-US" sz="4400" dirty="0"/>
              <a:t>to Prolonged Shock with </a:t>
            </a:r>
            <a:br>
              <a:rPr lang="en-US" sz="4400" dirty="0"/>
            </a:br>
            <a:r>
              <a:rPr lang="en-US" sz="4400" dirty="0"/>
              <a:t>Severe </a:t>
            </a:r>
            <a:r>
              <a:rPr lang="en-US" sz="4400" dirty="0" err="1"/>
              <a:t>Hyperkalaemia</a:t>
            </a:r>
            <a:r>
              <a:rPr lang="en-US" sz="4400" dirty="0"/>
              <a:t> in Dengue Fever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F3D1C4-83C0-4B78-BA85-35D23B4A4BC3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FE8F23-4071-4CB8-B26D-BE8E66B0A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8A8E2-746D-4DD3-8FA7-1CDEF480E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7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4BDBA-835C-4C01-B53B-B6FB1A668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/>
          <a:lstStyle/>
          <a:p>
            <a:pPr algn="ctr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Q7: 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At this point of time, what would be the best management for this patient?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503F5A-2B41-4A7F-B517-A6DF6B54E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45C0E8-8BE2-4013-A65F-D43F57EFB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7693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>
            <a:extLst>
              <a:ext uri="{FF2B5EF4-FFF2-40B4-BE49-F238E27FC236}">
                <a16:creationId xmlns:a16="http://schemas.microsoft.com/office/drawing/2014/main" id="{330DA576-92B1-4416-8E61-057342AEA7EA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471A01-F78E-4C28-963C-B2593BF13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8146FB-90E1-4416-8D13-67AA46A2D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24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A023ADF-BCEE-4096-B7CB-EB0F18193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 fontScale="92500" lnSpcReduction="20000"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 life-threatening situation,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hyperkalaemia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should be managed with infusions of calcium gluconate, sodium bicarbonate and/or insulin-dextrose. 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Potassium binder e.g. sodium polystyrene sulfonate &amp; beta agonist are useful adjunctive treatment. 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 failed medical treatment, renal replacement therapy (RRT) should be considered if patient’s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haemodynamic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status is stable.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2614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6EDD9E17-0E42-4BA3-A84D-80F4A3F55A31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7 -</a:t>
            </a:r>
            <a:r>
              <a:rPr lang="en-US" baseline="-25000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E31F7C-8FB1-480B-9F6D-A32C67719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332A78-5163-4B07-BA9D-9D461E383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25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1DFCE73-8256-4EA9-A17B-F426F657D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 fontScale="85000" lnSpcReduction="20000"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Some children with dengue may develop AKI following prolonged shock due to inadequate fluid resuscitation. 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treatment for this condition is mainly supportive. 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If RRT is required, it should commence only in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haemodynamically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stable patients. Continuous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veno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-venous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haemodialysis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(CVVH) is the preferred mode of RRT. 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Peritoneal dialysis may be considered if CVVH is not available, but it is associated with high risk of bleeding.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1094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65744-ACC1-44AC-A8E4-49DC552B3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1179731"/>
          </a:xfrm>
        </p:spPr>
        <p:txBody>
          <a:bodyPr/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Transfer care to tertiary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centre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Paediatric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Nephrology &amp; Intensive Care support</a:t>
            </a: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5126BF8-6DB5-4558-A04E-EE93C3BBC748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7 -</a:t>
            </a:r>
            <a:r>
              <a:rPr lang="en-US" baseline="-25000" dirty="0"/>
              <a:t>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0D6390-7F68-4E82-9736-B2365DC77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41E96-6194-4D54-B29A-02A1C0196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235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E2393-5F13-904F-BC61-33FA8AAD2F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422476" cy="2857111"/>
          </a:xfrm>
        </p:spPr>
        <p:txBody>
          <a:bodyPr/>
          <a:lstStyle/>
          <a:p>
            <a:r>
              <a:rPr lang="en-US" sz="8000" dirty="0"/>
              <a:t>Thank you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9EFB98-B8AB-448B-B2B8-052A05030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477" y="669637"/>
            <a:ext cx="3542108" cy="5458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42B301-1380-4A28-8ABA-D2E1DB1E6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DE4B-1027-584F-9109-32EE953B6B7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83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622F-07C6-B64F-AB85-AD09F96C6D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/>
          <a:lstStyle/>
          <a:p>
            <a:pPr algn="ctr"/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1: 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What is your clinical diagnosis?</a:t>
            </a:r>
            <a:endParaRPr lang="en-US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5A061C-D345-411E-9E05-0336F5BCA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545999-A114-4C86-AD78-7A3F206E0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42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39D12-35CE-9D4F-AAB5-2165505F0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306" y="2774194"/>
            <a:ext cx="11183388" cy="2372945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Dengue Fever with 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Decompensated Shock 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(Day 5 of illness)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63B1A2-4102-41AC-AF71-9A95C1CBEDD7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0752F3-4BD0-4775-A97C-0A7879EDA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D999F-31C3-4241-97F5-33026AC2E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40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A2F1D811-5531-4993-B607-413E84AD1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415" y="484632"/>
            <a:ext cx="3637029" cy="1306692"/>
          </a:xfrm>
          <a:ln w="50800">
            <a:solidFill>
              <a:srgbClr val="660066"/>
            </a:solidFill>
          </a:ln>
        </p:spPr>
        <p:txBody>
          <a:bodyPr/>
          <a:lstStyle/>
          <a:p>
            <a:pPr algn="ctr"/>
            <a:r>
              <a:rPr lang="en-US" dirty="0"/>
              <a:t>Answer 1 -</a:t>
            </a:r>
            <a:r>
              <a:rPr lang="en-US" baseline="-25000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252992-16AA-4EA5-B8BB-44BD2A289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23C0EF-5331-4FF2-9234-A4839FAA1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5C9D1B0-B4D5-4113-9A7E-BCE5A2ACB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6995" y="401505"/>
            <a:ext cx="6704213" cy="5550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3C9E8CC-CA89-4DBB-8F93-28D128E8BB14}"/>
              </a:ext>
            </a:extLst>
          </p:cNvPr>
          <p:cNvSpPr/>
          <p:nvPr/>
        </p:nvSpPr>
        <p:spPr>
          <a:xfrm>
            <a:off x="9903417" y="900336"/>
            <a:ext cx="2047791" cy="4648057"/>
          </a:xfrm>
          <a:prstGeom prst="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89405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ED0AA-E7B4-C348-9DA7-8F238D20B8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/>
          <a:lstStyle/>
          <a:p>
            <a:pPr algn="ctr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Q2: 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What would be your immediate actions?</a:t>
            </a:r>
            <a:endParaRPr lang="en-US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EE45E7-65AF-4E7A-8D68-B6FB7F5F6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D1F3E-6033-411C-8F78-D5DDEC7D9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391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B2B28B39-D23C-4273-8D05-582B490727B4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Answer 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7B1971-520D-450E-9A3F-D6CF421D4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269551-8097-487A-A222-F54560383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7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733FA63-11CB-4B1C-BD5F-16FCFDED7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 fontScale="92500" lnSpcReduction="10000"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Stabilise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airway, breathing &amp; circulation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Give high flow mask oxygen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Secure IV/intraosseous access within 5 minutes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Obtain reference HCT &amp; blood for cross match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Commence NS/Hartmann’s solution/Ringer’s Lactate or colloid solutions at 20 ml/kg over 15 - 30 minutes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Monitor vital signs &amp; hourly urine output (with an indwelling catheter)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Correct hypoglycemia/hypocalcemia if present</a:t>
            </a:r>
          </a:p>
        </p:txBody>
      </p:sp>
    </p:spTree>
    <p:extLst>
      <p:ext uri="{BB962C8B-B14F-4D97-AF65-F5344CB8AC3E}">
        <p14:creationId xmlns:p14="http://schemas.microsoft.com/office/powerpoint/2010/main" val="666945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94F55-CF9F-D74B-ADED-93C711FE2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06" y="2121408"/>
            <a:ext cx="11183388" cy="4050792"/>
          </a:xfrm>
        </p:spPr>
        <p:txBody>
          <a:bodyPr>
            <a:normAutofit/>
          </a:bodyPr>
          <a:lstStyle/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initial HCT count is 45%.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Immediate resuscitation is done with NS bolus of 20 ml/kg.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child is reassessed: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still drowsy with signs of poor perfusion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heart rate is 145/min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blood pressure is 80/65 mmHg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Immediate FBC is repeated &amp; HCT is noted at 35%.</a:t>
            </a:r>
          </a:p>
          <a:p>
            <a:pPr marL="357188" indent="-357188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Dextrostix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: 6 mmol/L (normal)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A83469-2479-44B5-BB5C-431DA9D3F783}"/>
              </a:ext>
            </a:extLst>
          </p:cNvPr>
          <p:cNvSpPr txBox="1">
            <a:spLocks/>
          </p:cNvSpPr>
          <p:nvPr/>
        </p:nvSpPr>
        <p:spPr>
          <a:xfrm>
            <a:off x="1446415" y="484632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Progress</a:t>
            </a:r>
            <a:endParaRPr lang="en-US" baseline="-25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B33691-4A6A-42B1-B524-22E0D0DBC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06" y="484632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2E831-31D1-4447-8071-741EF4E61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164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A0247-7B75-C040-A84E-0438D4FA7C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57111"/>
          </a:xfrm>
        </p:spPr>
        <p:txBody>
          <a:bodyPr/>
          <a:lstStyle/>
          <a:p>
            <a:pPr algn="ctr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Q3: 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What is the cause of significant drop of HCT level with patient still remaining in shock?</a:t>
            </a:r>
            <a:endParaRPr lang="en-US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879F1E-5C60-46C3-B21C-0893413CD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8395" y="5339263"/>
            <a:ext cx="847898" cy="130669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26FE2E-56AE-4972-A148-29951F2C9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7C37-D947-9249-971F-6FBB7D892E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116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652</TotalTime>
  <Words>781</Words>
  <Application>Microsoft Office PowerPoint</Application>
  <PresentationFormat>Widescreen</PresentationFormat>
  <Paragraphs>112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Bahnschrift SemiBold SemiConden</vt:lpstr>
      <vt:lpstr>Bookman Old Style</vt:lpstr>
      <vt:lpstr>Calibri</vt:lpstr>
      <vt:lpstr>Century Gothic</vt:lpstr>
      <vt:lpstr>Courier New</vt:lpstr>
      <vt:lpstr>Wingdings</vt:lpstr>
      <vt:lpstr>Wood Type</vt:lpstr>
      <vt:lpstr>CASE DISCUSSION 3</vt:lpstr>
      <vt:lpstr>PowerPoint Presentation</vt:lpstr>
      <vt:lpstr>Q1: What is your clinical diagnosis?</vt:lpstr>
      <vt:lpstr>Dengue Fever with  Decompensated Shock  (Day 5 of illness)</vt:lpstr>
      <vt:lpstr>Answer 1 -2</vt:lpstr>
      <vt:lpstr>Q2: What would be your immediate actions?</vt:lpstr>
      <vt:lpstr>PowerPoint Presentation</vt:lpstr>
      <vt:lpstr>PowerPoint Presentation</vt:lpstr>
      <vt:lpstr>Q3: What is the cause of significant drop of HCT level with patient still remaining in shock?</vt:lpstr>
      <vt:lpstr>Occult bleeding causing persistent shock  (decompensated)</vt:lpstr>
      <vt:lpstr>PowerPoint Presentation</vt:lpstr>
      <vt:lpstr>Q4: What will be your next management?</vt:lpstr>
      <vt:lpstr>PowerPoint Presentation</vt:lpstr>
      <vt:lpstr>PowerPoint Presentation</vt:lpstr>
      <vt:lpstr>PowerPoint Presentation</vt:lpstr>
      <vt:lpstr>Q5: What will be your further management plan &amp; where would you transfer the patient?</vt:lpstr>
      <vt:lpstr>PowerPoint Presentation</vt:lpstr>
      <vt:lpstr>PowerPoint Presentation</vt:lpstr>
      <vt:lpstr>PowerPoint Presentation</vt:lpstr>
      <vt:lpstr>PowerPoint Presentation</vt:lpstr>
      <vt:lpstr>Q6: What is the current diagnosis?</vt:lpstr>
      <vt:lpstr>Acute Kidney Injury Secondary  to Prolonged Shock with  Severe Hyperkalaemia in Dengue Fever</vt:lpstr>
      <vt:lpstr>Q7: At this point of time, what would be the best management for this patient?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Discussion 3</dc:title>
  <dc:creator>Kah Min Pon</dc:creator>
  <cp:lastModifiedBy>Siti Aishah Fadzilah</cp:lastModifiedBy>
  <cp:revision>28</cp:revision>
  <dcterms:created xsi:type="dcterms:W3CDTF">2021-05-05T02:02:08Z</dcterms:created>
  <dcterms:modified xsi:type="dcterms:W3CDTF">2021-12-31T08:29:59Z</dcterms:modified>
</cp:coreProperties>
</file>